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310" r:id="rId3"/>
    <p:sldId id="303" r:id="rId4"/>
    <p:sldId id="305" r:id="rId5"/>
    <p:sldId id="304" r:id="rId6"/>
    <p:sldId id="312" r:id="rId7"/>
    <p:sldId id="307" r:id="rId8"/>
    <p:sldId id="257" r:id="rId9"/>
    <p:sldId id="308" r:id="rId10"/>
    <p:sldId id="309" r:id="rId11"/>
    <p:sldId id="259" r:id="rId12"/>
    <p:sldId id="286" r:id="rId13"/>
    <p:sldId id="289" r:id="rId14"/>
    <p:sldId id="291" r:id="rId15"/>
    <p:sldId id="285" r:id="rId16"/>
    <p:sldId id="313" r:id="rId17"/>
    <p:sldId id="266" r:id="rId18"/>
    <p:sldId id="292" r:id="rId19"/>
    <p:sldId id="297" r:id="rId20"/>
    <p:sldId id="311" r:id="rId21"/>
    <p:sldId id="278" r:id="rId2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IBM Plex Sans" panose="020B0604020202020204" charset="0"/>
      <p:regular r:id="rId28"/>
      <p:bold r:id="rId29"/>
      <p:italic r:id="rId30"/>
      <p:boldItalic r:id="rId31"/>
    </p:embeddedFont>
    <p:embeddedFont>
      <p:font typeface="IBM Plex Sans Light" panose="020B0604020202020204" charset="0"/>
      <p:regular r:id="rId32"/>
      <p:bold r:id="rId33"/>
      <p:italic r:id="rId34"/>
      <p:boldItalic r:id="rId35"/>
    </p:embeddedFont>
    <p:embeddedFont>
      <p:font typeface="Matura MT Script Capitals" panose="03020802060602070202" pitchFamily="66" charset="0"/>
      <p:regular r:id="rId36"/>
    </p:embeddedFont>
    <p:embeddedFont>
      <p:font typeface="Merriweather" panose="020B0604020202020204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B31D"/>
    <a:srgbClr val="14ACD3"/>
    <a:srgbClr val="46C6AC"/>
    <a:srgbClr val="3DC4B8"/>
    <a:srgbClr val="85C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413-5D17-4740-BE26-6F2F944F932E}">
  <a:tblStyle styleId="{94F02413-5D17-4740-BE26-6F2F944F93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14e99c21f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14e99c21f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12200"/>
            <a:ext cx="6041075" cy="5166925"/>
          </a:xfrm>
          <a:custGeom>
            <a:avLst/>
            <a:gdLst/>
            <a:ahLst/>
            <a:cxnLst/>
            <a:rect l="l" t="t" r="r" b="b"/>
            <a:pathLst>
              <a:path w="241643" h="206677" extrusionOk="0">
                <a:moveTo>
                  <a:pt x="126321" y="206677"/>
                </a:moveTo>
                <a:lnTo>
                  <a:pt x="241643" y="0"/>
                </a:lnTo>
                <a:lnTo>
                  <a:pt x="0" y="0"/>
                </a:lnTo>
                <a:lnTo>
                  <a:pt x="0" y="2066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2518391" y="1589650"/>
            <a:ext cx="3331800" cy="35538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01476" y="0"/>
            <a:ext cx="3331800" cy="35538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4466100" cy="285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847116" y="534075"/>
            <a:ext cx="10543642" cy="3440047"/>
            <a:chOff x="-847116" y="591225"/>
            <a:chExt cx="10543642" cy="3440047"/>
          </a:xfrm>
        </p:grpSpPr>
        <p:sp>
          <p:nvSpPr>
            <p:cNvPr id="16" name="Google Shape;16;p3"/>
            <p:cNvSpPr/>
            <p:nvPr/>
          </p:nvSpPr>
          <p:spPr>
            <a:xfrm>
              <a:off x="278002" y="1752528"/>
              <a:ext cx="7944569" cy="1803781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847116" y="2227372"/>
              <a:ext cx="1691400" cy="1803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113129" y="1325881"/>
              <a:ext cx="1691507" cy="1803781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175747" y="1165593"/>
              <a:ext cx="2241448" cy="2390699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84968" y="591225"/>
              <a:ext cx="943237" cy="1006433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442811" y="2959969"/>
              <a:ext cx="559354" cy="59633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354027" y="961274"/>
              <a:ext cx="1342500" cy="14316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790700" y="2099613"/>
            <a:ext cx="5562600" cy="5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790700" y="2778688"/>
            <a:ext cx="5562600" cy="2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39" name="Google Shape;39;p5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46" name="Google Shape;46;p5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6999600" cy="29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68" name="Google Shape;68;p7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75" name="Google Shape;75;p7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32640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2"/>
          </p:nvPr>
        </p:nvSpPr>
        <p:spPr>
          <a:xfrm>
            <a:off x="4650178" y="1584425"/>
            <a:ext cx="32640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83" name="Google Shape;83;p8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90" name="Google Shape;90;p8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21771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2"/>
          </p:nvPr>
        </p:nvSpPr>
        <p:spPr>
          <a:xfrm>
            <a:off x="3325823" y="1584425"/>
            <a:ext cx="21771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5737072" y="1584425"/>
            <a:ext cx="21771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_ONLY_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112" name="Google Shape;112;p10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0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119" name="Google Shape;119;p10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>
  <p:cSld name="BLANK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-313691" y="-18375"/>
            <a:ext cx="1367790" cy="1637005"/>
            <a:chOff x="-313691" y="-18375"/>
            <a:chExt cx="1367790" cy="1637005"/>
          </a:xfrm>
        </p:grpSpPr>
        <p:sp>
          <p:nvSpPr>
            <p:cNvPr id="136" name="Google Shape;136;p12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2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140" name="Google Shape;140;p12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313691" y="-18375"/>
            <a:ext cx="1367790" cy="1637005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149" name="Google Shape;149;p13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69996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alyc.org/jatsRepo/4239/423954588009/html/index.html#B14" TargetMode="External"/><Relationship Id="rId2" Type="http://schemas.openxmlformats.org/officeDocument/2006/relationships/hyperlink" Target="https://www.redalyc.org/jatsRepo/4239/423954588009/html/index.html#B34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alyc.org/jatsRepo/4239/423954588009/html/index.html#B34" TargetMode="External"/><Relationship Id="rId7" Type="http://schemas.openxmlformats.org/officeDocument/2006/relationships/hyperlink" Target="https://www.redalyc.org/jatsRepo/4239/423954588009/html/index.html#B21" TargetMode="External"/><Relationship Id="rId2" Type="http://schemas.openxmlformats.org/officeDocument/2006/relationships/hyperlink" Target="https://www.redalyc.org/jatsRepo/4239/423954588009/html/index.html#B23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redalyc.org/jatsRepo/4239/423954588009/html/index.html#B26" TargetMode="External"/><Relationship Id="rId5" Type="http://schemas.openxmlformats.org/officeDocument/2006/relationships/hyperlink" Target="https://www.redalyc.org/jatsRepo/4239/423954588009/html/index.html#B2" TargetMode="External"/><Relationship Id="rId4" Type="http://schemas.openxmlformats.org/officeDocument/2006/relationships/hyperlink" Target="https://www.redalyc.org/jatsRepo/4239/423954588009/html/index.html#B1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ctrTitle"/>
          </p:nvPr>
        </p:nvSpPr>
        <p:spPr>
          <a:xfrm>
            <a:off x="356190" y="366815"/>
            <a:ext cx="4481624" cy="2493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interpolaci</a:t>
            </a:r>
            <a:r>
              <a:rPr lang="es-CO" dirty="0" err="1"/>
              <a:t>ón</a:t>
            </a:r>
            <a:r>
              <a:rPr lang="es-CO" dirty="0"/>
              <a:t> y el clima 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236983-6975-4D13-B09E-80C6AF909360}"/>
              </a:ext>
            </a:extLst>
          </p:cNvPr>
          <p:cNvSpPr txBox="1"/>
          <p:nvPr/>
        </p:nvSpPr>
        <p:spPr>
          <a:xfrm>
            <a:off x="356190" y="2571750"/>
            <a:ext cx="28016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85CD4C"/>
                </a:solidFill>
                <a:latin typeface="Merriweather" panose="020B0604020202020204" charset="0"/>
              </a:rPr>
              <a:t>EDDY HERRERA DAZA</a:t>
            </a:r>
          </a:p>
          <a:p>
            <a:r>
              <a:rPr lang="es-CO" sz="1600" dirty="0">
                <a:solidFill>
                  <a:srgbClr val="85CD4C"/>
                </a:solidFill>
                <a:latin typeface="Merriweather" panose="020B0604020202020204" charset="0"/>
              </a:rPr>
              <a:t>ANALISIS NUMERICO</a:t>
            </a:r>
            <a:r>
              <a:rPr lang="es-CO" sz="1800" dirty="0">
                <a:solidFill>
                  <a:srgbClr val="85CD4C"/>
                </a:solidFill>
                <a:latin typeface="Merriweather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7F4F96-6D1A-43F3-A1C5-05EEDA515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271A85A-5048-4861-979C-A6183AA0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92" y="1389888"/>
            <a:ext cx="5766816" cy="354534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6FC9920-4E57-41BF-936D-5341E0233375}"/>
              </a:ext>
            </a:extLst>
          </p:cNvPr>
          <p:cNvSpPr txBox="1"/>
          <p:nvPr/>
        </p:nvSpPr>
        <p:spPr>
          <a:xfrm>
            <a:off x="1402080" y="196800"/>
            <a:ext cx="4535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MALLA DE INFORMACION: </a:t>
            </a:r>
          </a:p>
          <a:p>
            <a:r>
              <a:rPr lang="es-CO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RADAR</a:t>
            </a:r>
          </a:p>
          <a:p>
            <a:r>
              <a:rPr lang="es-CO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SATELITE</a:t>
            </a:r>
          </a:p>
          <a:p>
            <a:r>
              <a:rPr lang="es-CO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ESTACIONES</a:t>
            </a:r>
          </a:p>
        </p:txBody>
      </p:sp>
    </p:spTree>
    <p:extLst>
      <p:ext uri="{BB962C8B-B14F-4D97-AF65-F5344CB8AC3E}">
        <p14:creationId xmlns:p14="http://schemas.microsoft.com/office/powerpoint/2010/main" val="358444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ctrTitle"/>
          </p:nvPr>
        </p:nvSpPr>
        <p:spPr>
          <a:xfrm>
            <a:off x="1790700" y="2099613"/>
            <a:ext cx="5562600" cy="5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s-CO" dirty="0" err="1"/>
              <a:t>atos</a:t>
            </a:r>
            <a:r>
              <a:rPr lang="es-CO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alor y frío en EM: los efectos de la temperatura en la Esclerosis ...">
            <a:extLst>
              <a:ext uri="{FF2B5EF4-FFF2-40B4-BE49-F238E27FC236}">
                <a16:creationId xmlns:a16="http://schemas.microsoft.com/office/drawing/2014/main" id="{9D7C313C-E742-4AF3-9141-8ACF2C387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r="13475"/>
          <a:stretch/>
        </p:blipFill>
        <p:spPr bwMode="auto">
          <a:xfrm>
            <a:off x="5203400" y="3391341"/>
            <a:ext cx="2307266" cy="15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Lectura y seleccion de datos</a:t>
            </a:r>
            <a:endParaRPr dirty="0"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30" name="Picture 6" descr="Gestión del Tiempo y Productividad - EALDE Business School">
            <a:extLst>
              <a:ext uri="{FF2B5EF4-FFF2-40B4-BE49-F238E27FC236}">
                <a16:creationId xmlns:a16="http://schemas.microsoft.com/office/drawing/2014/main" id="{B1C91909-5A5F-4E3C-AECE-FD48C3BC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4" t="10310" r="14193" b="14801"/>
          <a:stretch/>
        </p:blipFill>
        <p:spPr bwMode="auto">
          <a:xfrm>
            <a:off x="6461076" y="283222"/>
            <a:ext cx="2530549" cy="1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ED57B2-FE17-48F8-8B46-AD69B9031FC6}"/>
              </a:ext>
            </a:extLst>
          </p:cNvPr>
          <p:cNvPicPr/>
          <p:nvPr/>
        </p:nvPicPr>
        <p:blipFill rotWithShape="1">
          <a:blip r:embed="rId5"/>
          <a:srcRect l="141" t="38151" r="1504" b="9893"/>
          <a:stretch/>
        </p:blipFill>
        <p:spPr bwMode="auto">
          <a:xfrm>
            <a:off x="227796" y="1414272"/>
            <a:ext cx="6026700" cy="2420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932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Interpolación de los datos</a:t>
            </a:r>
            <a:endParaRPr dirty="0"/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6C874D-263B-4B4A-B356-F01C734E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75" y="1308875"/>
            <a:ext cx="6441936" cy="35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RESULTADO DE Interpolación de los datos</a:t>
            </a:r>
            <a:endParaRPr dirty="0"/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B61310-52BB-4790-8858-20985D2D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1" y="1410011"/>
            <a:ext cx="6643399" cy="3237614"/>
          </a:xfrm>
          <a:prstGeom prst="rect">
            <a:avLst/>
          </a:prstGeom>
        </p:spPr>
      </p:pic>
      <p:sp>
        <p:nvSpPr>
          <p:cNvPr id="8" name="Google Shape;192;p20">
            <a:extLst>
              <a:ext uri="{FF2B5EF4-FFF2-40B4-BE49-F238E27FC236}">
                <a16:creationId xmlns:a16="http://schemas.microsoft.com/office/drawing/2014/main" id="{6DA0A0A5-21E9-4649-84F9-6789CF591706}"/>
              </a:ext>
            </a:extLst>
          </p:cNvPr>
          <p:cNvSpPr txBox="1">
            <a:spLocks/>
          </p:cNvSpPr>
          <p:nvPr/>
        </p:nvSpPr>
        <p:spPr>
          <a:xfrm>
            <a:off x="6941275" y="1194054"/>
            <a:ext cx="2446992" cy="72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s-CO" sz="1600" dirty="0">
                <a:solidFill>
                  <a:srgbClr val="C00000"/>
                </a:solidFill>
                <a:latin typeface="IBM Plex Sans" panose="020B0604020202020204" charset="0"/>
              </a:rPr>
              <a:t>Datos INTERPOLADOS</a:t>
            </a:r>
          </a:p>
          <a:p>
            <a:pPr>
              <a:spcBef>
                <a:spcPts val="0"/>
              </a:spcBef>
            </a:pPr>
            <a:r>
              <a:rPr lang="es-CO" sz="1600" dirty="0">
                <a:solidFill>
                  <a:schemeClr val="tx1"/>
                </a:solidFill>
                <a:latin typeface="IBM Plex Sans" panose="020B0604020202020204" charset="0"/>
              </a:rPr>
              <a:t>Datos originales </a:t>
            </a:r>
            <a:endParaRPr lang="es-CO" sz="1600" i="0" dirty="0">
              <a:solidFill>
                <a:schemeClr val="tx1"/>
              </a:solidFill>
              <a:effectLst/>
              <a:latin typeface="IBM Plex Sans" panose="020B0604020202020204" charset="0"/>
            </a:endParaRPr>
          </a:p>
          <a:p>
            <a:pPr marL="76200" indent="0" algn="ctr">
              <a:spcBef>
                <a:spcPts val="0"/>
              </a:spcBef>
              <a:buNone/>
            </a:pPr>
            <a:endParaRPr lang="es-MX" sz="2000" b="1" dirty="0">
              <a:solidFill>
                <a:srgbClr val="3DC4B8"/>
              </a:solidFill>
              <a:latin typeface="IBM Plex Sans" panose="020B0604020202020204" charset="0"/>
            </a:endParaRPr>
          </a:p>
          <a:p>
            <a:pPr>
              <a:spcBef>
                <a:spcPts val="0"/>
              </a:spcBef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94390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VALIDACIO CRUZADA: Error del modelo</a:t>
            </a:r>
            <a:endParaRPr dirty="0"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6999600" cy="29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CO" sz="2000" dirty="0">
                <a:solidFill>
                  <a:srgbClr val="46C6AC"/>
                </a:solidFill>
              </a:rPr>
              <a:t>Valores: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Comic Sans MS" panose="030F0702030302020204" pitchFamily="66" charset="0"/>
              </a:rPr>
              <a:t>Error Máximo</a:t>
            </a:r>
            <a:endParaRPr lang="es-CO" b="0" i="0" dirty="0">
              <a:effectLst/>
              <a:latin typeface="Comic Sans MS" panose="030F0702030302020204" pitchFamily="66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Comic Sans MS" panose="030F0702030302020204" pitchFamily="66" charset="0"/>
              </a:rPr>
              <a:t>Error Mínimo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Comic Sans MS" panose="030F0702030302020204" pitchFamily="66" charset="0"/>
              </a:rPr>
              <a:t>Error Media</a:t>
            </a:r>
            <a:r>
              <a:rPr lang="es-CO" b="0" i="0" dirty="0">
                <a:effectLst/>
                <a:latin typeface="Comic Sans MS" panose="030F0702030302020204" pitchFamily="66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Comic Sans MS" panose="030F0702030302020204" pitchFamily="66" charset="0"/>
              </a:rPr>
              <a:t>Error Absoluto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latin typeface="Comic Sans MS" panose="030F0702030302020204" pitchFamily="66" charset="0"/>
              </a:rPr>
              <a:t>índice de Jaccard</a:t>
            </a:r>
            <a:endParaRPr lang="es-CO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84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95D661-2B3C-4A16-8D55-E089D4606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6DF3D1-02BE-4F2F-A4DD-D4EAB2673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6" t="53098" r="17733" b="17021"/>
          <a:stretch/>
        </p:blipFill>
        <p:spPr>
          <a:xfrm>
            <a:off x="1182624" y="1134573"/>
            <a:ext cx="6339840" cy="31326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6B60B-B295-4425-AE3F-23C5113183A2}"/>
              </a:ext>
            </a:extLst>
          </p:cNvPr>
          <p:cNvSpPr txBox="1"/>
          <p:nvPr/>
        </p:nvSpPr>
        <p:spPr>
          <a:xfrm>
            <a:off x="1877568" y="268224"/>
            <a:ext cx="449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VALIDACION</a:t>
            </a:r>
          </a:p>
        </p:txBody>
      </p:sp>
    </p:spTree>
    <p:extLst>
      <p:ext uri="{BB962C8B-B14F-4D97-AF65-F5344CB8AC3E}">
        <p14:creationId xmlns:p14="http://schemas.microsoft.com/office/powerpoint/2010/main" val="157140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 idx="4294967295"/>
          </p:nvPr>
        </p:nvSpPr>
        <p:spPr>
          <a:xfrm>
            <a:off x="1616149" y="3508745"/>
            <a:ext cx="4971394" cy="9246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>
                <a:solidFill>
                  <a:schemeClr val="lt1"/>
                </a:solidFill>
              </a:rPr>
              <a:t>2.Proyección de datos a partir de otra estación 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43" name="Google Shape;243;p25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SEGUNDA PARTE:</a:t>
            </a:r>
            <a:endParaRPr dirty="0"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32C0455-0698-4D04-80E2-7880E27A5484}"/>
              </a:ext>
            </a:extLst>
          </p:cNvPr>
          <p:cNvSpPr txBox="1"/>
          <p:nvPr/>
        </p:nvSpPr>
        <p:spPr>
          <a:xfrm>
            <a:off x="3320764" y="79251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0" i="0" dirty="0">
                <a:effectLst/>
                <a:latin typeface="IBM Plex Sans" panose="020B0604020202020204" charset="0"/>
              </a:rPr>
              <a:t>Con el fin de simular aproximadamente los datos de una estación y la otra, POR EJEMPLO, estimar la información de  la estación de </a:t>
            </a:r>
            <a:r>
              <a:rPr lang="es-MX" sz="1600" b="1" i="0" dirty="0">
                <a:solidFill>
                  <a:srgbClr val="14ACD3"/>
                </a:solidFill>
                <a:effectLst/>
                <a:latin typeface="IBM Plex Sans" panose="020B0604020202020204" charset="0"/>
              </a:rPr>
              <a:t>Santa </a:t>
            </a:r>
            <a:r>
              <a:rPr lang="es-MX" sz="1600" b="1" i="0" dirty="0" err="1">
                <a:solidFill>
                  <a:srgbClr val="14ACD3"/>
                </a:solidFill>
                <a:effectLst/>
                <a:latin typeface="IBM Plex Sans" panose="020B0604020202020204" charset="0"/>
              </a:rPr>
              <a:t>Quiteria</a:t>
            </a:r>
            <a:r>
              <a:rPr lang="es-MX" sz="1600" b="0" i="0" dirty="0">
                <a:effectLst/>
                <a:latin typeface="IBM Plex Sans" panose="020B0604020202020204" charset="0"/>
              </a:rPr>
              <a:t>, para generar la simulación a partir de los datos de la estación de </a:t>
            </a:r>
            <a:r>
              <a:rPr lang="es-MX" sz="1600" b="1" i="0" dirty="0" err="1">
                <a:solidFill>
                  <a:srgbClr val="14ACD3"/>
                </a:solidFill>
                <a:effectLst/>
                <a:latin typeface="IBM Plex Sans" panose="020B0604020202020204" charset="0"/>
              </a:rPr>
              <a:t>Itaquira</a:t>
            </a:r>
            <a:r>
              <a:rPr lang="es-MX" sz="1600" b="1" i="0" dirty="0">
                <a:solidFill>
                  <a:srgbClr val="14ACD3"/>
                </a:solidFill>
                <a:effectLst/>
                <a:latin typeface="IBM Plex Sans" panose="020B0604020202020204" charset="0"/>
              </a:rPr>
              <a:t>. </a:t>
            </a:r>
            <a:endParaRPr lang="es-CO" sz="1600" b="1" dirty="0">
              <a:solidFill>
                <a:srgbClr val="14ACD3"/>
              </a:solidFill>
              <a:latin typeface="IBM Plex Sans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E70F33-4C05-4CC1-9EA2-6118DEA4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4" t="25173" r="23202" b="46559"/>
          <a:stretch/>
        </p:blipFill>
        <p:spPr>
          <a:xfrm>
            <a:off x="3443055" y="2384401"/>
            <a:ext cx="4683179" cy="2040829"/>
          </a:xfrm>
          <a:prstGeom prst="rect">
            <a:avLst/>
          </a:prstGeom>
        </p:spPr>
      </p:pic>
      <p:pic>
        <p:nvPicPr>
          <p:cNvPr id="2054" name="Picture 6" descr="Empresario de dibujos animados que muestra en el calendario y el ...">
            <a:extLst>
              <a:ext uri="{FF2B5EF4-FFF2-40B4-BE49-F238E27FC236}">
                <a16:creationId xmlns:a16="http://schemas.microsoft.com/office/drawing/2014/main" id="{5828C941-7BD5-49D6-97D8-0D724556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6" y="3357988"/>
            <a:ext cx="1612070" cy="1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lustraciones, imágenes y vectores de stock sobre Reloj Animado ...">
            <a:extLst>
              <a:ext uri="{FF2B5EF4-FFF2-40B4-BE49-F238E27FC236}">
                <a16:creationId xmlns:a16="http://schemas.microsoft.com/office/drawing/2014/main" id="{0D1C2317-D5C3-4E33-AC01-75A31D5A0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13070"/>
          <a:stretch/>
        </p:blipFill>
        <p:spPr bwMode="auto">
          <a:xfrm>
            <a:off x="1017766" y="2493047"/>
            <a:ext cx="1695379" cy="115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light Variations in Environmental Temperatures Can Have a ...">
            <a:extLst>
              <a:ext uri="{FF2B5EF4-FFF2-40B4-BE49-F238E27FC236}">
                <a16:creationId xmlns:a16="http://schemas.microsoft.com/office/drawing/2014/main" id="{236B5714-0654-4E81-875A-5259ADAC3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6139"/>
          <a:stretch/>
        </p:blipFill>
        <p:spPr bwMode="auto">
          <a:xfrm>
            <a:off x="1831766" y="3493892"/>
            <a:ext cx="1719713" cy="13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3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Interpolación CON EL VECINO MAS CERCANO</a:t>
            </a:r>
            <a:endParaRPr dirty="0"/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BA64BD-58B3-4A2E-82EC-5381C0A0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69" y="1308875"/>
            <a:ext cx="6640906" cy="3730958"/>
          </a:xfrm>
          <a:prstGeom prst="rect">
            <a:avLst/>
          </a:prstGeom>
        </p:spPr>
      </p:pic>
      <p:sp>
        <p:nvSpPr>
          <p:cNvPr id="7" name="Google Shape;192;p20">
            <a:extLst>
              <a:ext uri="{FF2B5EF4-FFF2-40B4-BE49-F238E27FC236}">
                <a16:creationId xmlns:a16="http://schemas.microsoft.com/office/drawing/2014/main" id="{F1ED5AE9-6059-4FD6-A7C9-CEFD2A007824}"/>
              </a:ext>
            </a:extLst>
          </p:cNvPr>
          <p:cNvSpPr txBox="1">
            <a:spLocks/>
          </p:cNvSpPr>
          <p:nvPr/>
        </p:nvSpPr>
        <p:spPr>
          <a:xfrm>
            <a:off x="6802867" y="1169833"/>
            <a:ext cx="2446992" cy="72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>
              <a:spcBef>
                <a:spcPts val="0"/>
              </a:spcBef>
            </a:pPr>
            <a:r>
              <a:rPr lang="es-CO" sz="1600" dirty="0">
                <a:solidFill>
                  <a:srgbClr val="1EB31D"/>
                </a:solidFill>
                <a:latin typeface="IBM Plex Sans" panose="020B0604020202020204" charset="0"/>
              </a:rPr>
              <a:t>Datos obtenidos</a:t>
            </a:r>
          </a:p>
          <a:p>
            <a:pPr>
              <a:spcBef>
                <a:spcPts val="0"/>
              </a:spcBef>
            </a:pPr>
            <a:r>
              <a:rPr lang="es-CO" sz="1600" dirty="0">
                <a:solidFill>
                  <a:schemeClr val="tx1"/>
                </a:solidFill>
                <a:latin typeface="IBM Plex Sans" panose="020B0604020202020204" charset="0"/>
              </a:rPr>
              <a:t>Datos originales </a:t>
            </a:r>
            <a:endParaRPr lang="es-CO" sz="1600" i="0" dirty="0">
              <a:solidFill>
                <a:schemeClr val="tx1"/>
              </a:solidFill>
              <a:effectLst/>
              <a:latin typeface="IBM Plex Sans" panose="020B0604020202020204" charset="0"/>
            </a:endParaRPr>
          </a:p>
          <a:p>
            <a:pPr marL="76200" indent="0" algn="ctr">
              <a:spcBef>
                <a:spcPts val="0"/>
              </a:spcBef>
              <a:buNone/>
            </a:pPr>
            <a:endParaRPr lang="es-MX" sz="2000" b="1" dirty="0">
              <a:solidFill>
                <a:srgbClr val="3DC4B8"/>
              </a:solidFill>
              <a:latin typeface="IBM Plex Sans" panose="020B0604020202020204" charset="0"/>
            </a:endParaRPr>
          </a:p>
          <a:p>
            <a:pPr marL="76200" indent="0">
              <a:spcBef>
                <a:spcPts val="0"/>
              </a:spcBef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575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6E1AA3-969E-4F2A-B831-325CCF1F2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EBEA5D-96DB-4AC6-B347-CE632ECCFD55}"/>
              </a:ext>
            </a:extLst>
          </p:cNvPr>
          <p:cNvPicPr/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4642" t="35367" r="37525" b="16240"/>
          <a:stretch/>
        </p:blipFill>
        <p:spPr bwMode="auto">
          <a:xfrm>
            <a:off x="1060704" y="182880"/>
            <a:ext cx="6473952" cy="4535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877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49A543-33FB-4A2A-8528-BE32F0CB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041AE4-7FA8-439F-876C-E36F9611F13B}"/>
              </a:ext>
            </a:extLst>
          </p:cNvPr>
          <p:cNvSpPr txBox="1"/>
          <p:nvPr/>
        </p:nvSpPr>
        <p:spPr>
          <a:xfrm>
            <a:off x="609600" y="1217635"/>
            <a:ext cx="741273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Carballo, N.; T. F. Paredes y E. Guevara, Modelos matemáticos para la estimación de lluvias de diseño, 1</a:t>
            </a:r>
            <a:r>
              <a:rPr lang="es-ES" b="0" i="0" baseline="3000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a</a:t>
            </a:r>
            <a:r>
              <a:rPr lang="es-ES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 Ed., Editorial Académica Española, Lexington KY, USA (2013)</a:t>
            </a:r>
          </a:p>
          <a:p>
            <a:endParaRPr lang="es-ES" b="0" i="0" dirty="0">
              <a:solidFill>
                <a:srgbClr val="0070C0"/>
              </a:solidFill>
              <a:effectLst/>
              <a:latin typeface="verdana" panose="020B0604030504040204" pitchFamily="34" charset="0"/>
            </a:endParaRPr>
          </a:p>
          <a:p>
            <a:r>
              <a:rPr lang="es-ES" dirty="0" err="1">
                <a:solidFill>
                  <a:srgbClr val="0070C0"/>
                </a:solidFill>
                <a:latin typeface="verdana" panose="020B0604030504040204" pitchFamily="34" charset="0"/>
              </a:rPr>
              <a:t>Garcia</a:t>
            </a:r>
            <a:r>
              <a:rPr lang="es-ES" dirty="0">
                <a:solidFill>
                  <a:srgbClr val="0070C0"/>
                </a:solidFill>
                <a:latin typeface="verdana" panose="020B0604030504040204" pitchFamily="34" charset="0"/>
              </a:rPr>
              <a:t>, J. Herrera, E. </a:t>
            </a:r>
            <a:r>
              <a:rPr lang="es-ES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Clasificación Bayesiana de Hidrometeoros Orientados a la Estimación de la Cantidad Precipitada a partir de las Medidas de Radar</a:t>
            </a:r>
          </a:p>
          <a:p>
            <a:r>
              <a:rPr lang="es-ES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s-ES" b="0" i="0" dirty="0" err="1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Polarimétrico.Maestría</a:t>
            </a:r>
            <a:r>
              <a:rPr lang="es-ES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 en </a:t>
            </a:r>
            <a:r>
              <a:rPr lang="es-ES" b="0" i="0" dirty="0" err="1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hidrositemas</a:t>
            </a:r>
            <a:r>
              <a:rPr lang="es-ES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 Pontificia Universidad Javeriana. 2013</a:t>
            </a:r>
          </a:p>
          <a:p>
            <a:endParaRPr lang="es-ES" b="0" i="0" dirty="0">
              <a:solidFill>
                <a:srgbClr val="0070C0"/>
              </a:solidFill>
              <a:effectLst/>
              <a:latin typeface="Tahoma" panose="020B0604030504040204" pitchFamily="34" charset="0"/>
            </a:endParaRPr>
          </a:p>
          <a:p>
            <a:r>
              <a:rPr lang="es-CO" dirty="0">
                <a:solidFill>
                  <a:srgbClr val="0070C0"/>
                </a:solidFill>
              </a:rPr>
              <a:t>R. J. Moreano, “Sistema de Información para la Interpolación Espacial y Temporal de Datos sobre el Tiempo Atmosférico y el Clima del Ecuador” Proyecto de Titulación, EPN, 2008.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>
                <a:solidFill>
                  <a:srgbClr val="0070C0"/>
                </a:solidFill>
              </a:rPr>
              <a:t> . A. </a:t>
            </a:r>
            <a:r>
              <a:rPr lang="es-CO" dirty="0" err="1">
                <a:solidFill>
                  <a:srgbClr val="0070C0"/>
                </a:solidFill>
              </a:rPr>
              <a:t>Nalder</a:t>
            </a:r>
            <a:r>
              <a:rPr lang="es-CO" dirty="0">
                <a:solidFill>
                  <a:srgbClr val="0070C0"/>
                </a:solidFill>
              </a:rPr>
              <a:t> and R. W. </a:t>
            </a:r>
            <a:r>
              <a:rPr lang="es-CO" dirty="0" err="1">
                <a:solidFill>
                  <a:srgbClr val="0070C0"/>
                </a:solidFill>
              </a:rPr>
              <a:t>Wien</a:t>
            </a:r>
            <a:r>
              <a:rPr lang="es-CO" dirty="0">
                <a:solidFill>
                  <a:srgbClr val="0070C0"/>
                </a:solidFill>
              </a:rPr>
              <a:t>, “</a:t>
            </a:r>
            <a:r>
              <a:rPr lang="es-CO" dirty="0" err="1">
                <a:solidFill>
                  <a:srgbClr val="0070C0"/>
                </a:solidFill>
              </a:rPr>
              <a:t>Spatial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interpolation</a:t>
            </a:r>
            <a:r>
              <a:rPr lang="es-CO" dirty="0">
                <a:solidFill>
                  <a:srgbClr val="0070C0"/>
                </a:solidFill>
              </a:rPr>
              <a:t> of </a:t>
            </a:r>
            <a:r>
              <a:rPr lang="es-CO" dirty="0" err="1">
                <a:solidFill>
                  <a:srgbClr val="0070C0"/>
                </a:solidFill>
              </a:rPr>
              <a:t>climatic</a:t>
            </a:r>
            <a:r>
              <a:rPr lang="es-CO" dirty="0">
                <a:solidFill>
                  <a:srgbClr val="0070C0"/>
                </a:solidFill>
              </a:rPr>
              <a:t> normal: Test a new </a:t>
            </a:r>
            <a:r>
              <a:rPr lang="es-CO" dirty="0" err="1">
                <a:solidFill>
                  <a:srgbClr val="0070C0"/>
                </a:solidFill>
              </a:rPr>
              <a:t>method</a:t>
            </a:r>
            <a:r>
              <a:rPr lang="es-CO" dirty="0">
                <a:solidFill>
                  <a:srgbClr val="0070C0"/>
                </a:solidFill>
              </a:rPr>
              <a:t> in the Canadian boreal </a:t>
            </a:r>
            <a:r>
              <a:rPr lang="es-CO" dirty="0" err="1">
                <a:solidFill>
                  <a:srgbClr val="0070C0"/>
                </a:solidFill>
              </a:rPr>
              <a:t>forest</a:t>
            </a:r>
            <a:r>
              <a:rPr lang="es-CO" dirty="0">
                <a:solidFill>
                  <a:srgbClr val="0070C0"/>
                </a:solidFill>
              </a:rPr>
              <a:t>”, J. Agr. Forest </a:t>
            </a:r>
            <a:r>
              <a:rPr lang="es-CO" dirty="0" err="1">
                <a:solidFill>
                  <a:srgbClr val="0070C0"/>
                </a:solidFill>
              </a:rPr>
              <a:t>Meteorol</a:t>
            </a:r>
            <a:r>
              <a:rPr lang="es-CO" dirty="0">
                <a:solidFill>
                  <a:srgbClr val="0070C0"/>
                </a:solidFill>
              </a:rPr>
              <a:t>., </a:t>
            </a:r>
            <a:r>
              <a:rPr lang="es-CO" dirty="0" err="1">
                <a:solidFill>
                  <a:srgbClr val="0070C0"/>
                </a:solidFill>
              </a:rPr>
              <a:t>vol</a:t>
            </a:r>
            <a:r>
              <a:rPr lang="es-CO" dirty="0">
                <a:solidFill>
                  <a:srgbClr val="0070C0"/>
                </a:solidFill>
              </a:rPr>
              <a:t> 92 pp. 211- 225, 1998.</a:t>
            </a:r>
            <a:endParaRPr lang="es-ES" b="0" i="0" dirty="0">
              <a:solidFill>
                <a:srgbClr val="0070C0"/>
              </a:solidFill>
              <a:effectLst/>
              <a:latin typeface="Tahoma" panose="020B0604030504040204" pitchFamily="34" charset="0"/>
            </a:endParaRPr>
          </a:p>
          <a:p>
            <a:endParaRPr lang="es-CO" dirty="0">
              <a:solidFill>
                <a:srgbClr val="0070C0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6399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ctrTitle" idx="4294967295"/>
          </p:nvPr>
        </p:nvSpPr>
        <p:spPr>
          <a:xfrm>
            <a:off x="1108799" y="1126149"/>
            <a:ext cx="4845433" cy="194665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i="1" dirty="0">
                <a:solidFill>
                  <a:srgbClr val="002060"/>
                </a:solidFill>
                <a:latin typeface="Matura MT Script Capitals" panose="03020802060602070202" pitchFamily="66" charset="0"/>
              </a:rPr>
              <a:t>Gracias!</a:t>
            </a:r>
            <a:endParaRPr sz="8000" i="1" dirty="0">
              <a:solidFill>
                <a:srgbClr val="00206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405" name="Google Shape;405;p37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9BFB26-8A7B-450D-8C0A-491BEAC2A0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95196B-FBC6-40BC-9621-1326C3187FFC}"/>
              </a:ext>
            </a:extLst>
          </p:cNvPr>
          <p:cNvSpPr txBox="1"/>
          <p:nvPr/>
        </p:nvSpPr>
        <p:spPr>
          <a:xfrm>
            <a:off x="1170432" y="499872"/>
            <a:ext cx="64983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PROBLEMA:</a:t>
            </a:r>
          </a:p>
          <a:p>
            <a:r>
              <a:rPr lang="es-CO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Dado un conjunto de valores asociados a variables climáticas. Estos datos están indexados en el tiempo y en el espacio</a:t>
            </a:r>
          </a:p>
          <a:p>
            <a:r>
              <a:rPr lang="es-CO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Tiempo: escala de hora </a:t>
            </a:r>
          </a:p>
          <a:p>
            <a:r>
              <a:rPr lang="es-CO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Posición: Latitud y Longitud</a:t>
            </a:r>
          </a:p>
          <a:p>
            <a:r>
              <a:rPr lang="es-CO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Variables: Volumen de Lluvia, Temperatura promedio, Humedad relativa, etc</a:t>
            </a:r>
          </a:p>
          <a:p>
            <a:r>
              <a:rPr lang="es-CO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Estimar en un instante de tiempo y/o lugar el valor de la variable , utilizando interpolación ó ajuste de curvas</a:t>
            </a:r>
          </a:p>
        </p:txBody>
      </p:sp>
    </p:spTree>
    <p:extLst>
      <p:ext uri="{BB962C8B-B14F-4D97-AF65-F5344CB8AC3E}">
        <p14:creationId xmlns:p14="http://schemas.microsoft.com/office/powerpoint/2010/main" val="151883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3F19A-D788-4EE5-938E-FD769202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ENFOQUES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CDC9F3-E1AC-41C2-B0BA-303C1075D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5EEF73-608D-4A33-B6B9-BF1D386B0BE6}"/>
              </a:ext>
            </a:extLst>
          </p:cNvPr>
          <p:cNvSpPr txBox="1"/>
          <p:nvPr/>
        </p:nvSpPr>
        <p:spPr>
          <a:xfrm>
            <a:off x="414528" y="1448365"/>
            <a:ext cx="2779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DETERMINÍSTICO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</a:t>
            </a:r>
          </a:p>
          <a:p>
            <a:r>
              <a:rPr lang="es-E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m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odelos mecánicos :</a:t>
            </a:r>
          </a:p>
          <a:p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polígonos de Thiessen (vecino más cercano), </a:t>
            </a:r>
          </a:p>
          <a:p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red de triángulos irregulares </a:t>
            </a:r>
            <a:r>
              <a:rPr lang="es-E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istancia inversa ponderada</a:t>
            </a:r>
          </a:p>
          <a:p>
            <a:r>
              <a:rPr lang="es-ES" sz="1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</a:t>
            </a:r>
            <a:r>
              <a:rPr lang="es-ES" sz="1800" b="0" i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funciones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polinomiales (Spline</a:t>
            </a:r>
            <a:r>
              <a:rPr lang="es-ES" sz="1800" b="0" i="1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)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 o de regresión lineal y redes neuronales (</a:t>
            </a:r>
            <a:r>
              <a:rPr lang="es-ES" sz="18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Sluiter</a:t>
            </a:r>
            <a:r>
              <a:rPr lang="es-E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2009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; </a:t>
            </a:r>
            <a:r>
              <a:rPr lang="es-ES" sz="18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Hengl</a:t>
            </a:r>
            <a:r>
              <a:rPr lang="es-E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2009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).</a:t>
            </a:r>
            <a:endParaRPr lang="es-CO" sz="1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D576E0-CFA8-44AA-8A02-D1EC4186FBF4}"/>
              </a:ext>
            </a:extLst>
          </p:cNvPr>
          <p:cNvSpPr txBox="1"/>
          <p:nvPr/>
        </p:nvSpPr>
        <p:spPr>
          <a:xfrm>
            <a:off x="3828288" y="1743456"/>
            <a:ext cx="2987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rgbClr val="FF0000"/>
                </a:solidFill>
                <a:effectLst/>
                <a:latin typeface="OpenSans-Regular"/>
              </a:rPr>
              <a:t>ESTOCASTICOS</a:t>
            </a:r>
          </a:p>
          <a:p>
            <a:r>
              <a:rPr lang="es-ES" sz="1800" b="0" i="0" dirty="0">
                <a:solidFill>
                  <a:schemeClr val="bg1"/>
                </a:solidFill>
                <a:effectLst/>
                <a:latin typeface="OpenSans-Regular"/>
              </a:rPr>
              <a:t>Probabilísticos de tipo geoestadístico </a:t>
            </a:r>
          </a:p>
          <a:p>
            <a:r>
              <a:rPr lang="es-ES" sz="1800" b="0" i="0" dirty="0">
                <a:solidFill>
                  <a:schemeClr val="bg1"/>
                </a:solidFill>
                <a:effectLst/>
                <a:latin typeface="OpenSans-Regular"/>
              </a:rPr>
              <a:t>(como el </a:t>
            </a:r>
            <a:r>
              <a:rPr lang="es-ES" sz="1800" b="0" i="0" dirty="0" err="1">
                <a:solidFill>
                  <a:schemeClr val="bg1"/>
                </a:solidFill>
                <a:effectLst/>
                <a:latin typeface="OpenSans-Regular"/>
              </a:rPr>
              <a:t>Kriging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OpenSans-Regular"/>
              </a:rPr>
              <a:t>), </a:t>
            </a:r>
            <a:endParaRPr lang="es-CO" sz="18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A4E79C-ADD4-471C-90E0-09C3CF506916}"/>
              </a:ext>
            </a:extLst>
          </p:cNvPr>
          <p:cNvSpPr txBox="1"/>
          <p:nvPr/>
        </p:nvSpPr>
        <p:spPr>
          <a:xfrm>
            <a:off x="6425184" y="1743456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</a:rPr>
              <a:t>Modelos Meteorológicos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FFCFA-A734-4A71-B262-6D2F9C686400}"/>
              </a:ext>
            </a:extLst>
          </p:cNvPr>
          <p:cNvSpPr txBox="1"/>
          <p:nvPr/>
        </p:nvSpPr>
        <p:spPr>
          <a:xfrm>
            <a:off x="4011168" y="3438144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Modelos Guiados por datos</a:t>
            </a:r>
          </a:p>
        </p:txBody>
      </p:sp>
    </p:spTree>
    <p:extLst>
      <p:ext uri="{BB962C8B-B14F-4D97-AF65-F5344CB8AC3E}">
        <p14:creationId xmlns:p14="http://schemas.microsoft.com/office/powerpoint/2010/main" val="273762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A6732B2-4BC9-466D-BE00-39B3FB85D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B59036-6AEE-495F-8AA4-03CBBBF4E7C9}"/>
              </a:ext>
            </a:extLst>
          </p:cNvPr>
          <p:cNvSpPr txBox="1"/>
          <p:nvPr/>
        </p:nvSpPr>
        <p:spPr>
          <a:xfrm>
            <a:off x="1032655" y="1242822"/>
            <a:ext cx="7741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bg1"/>
                </a:solidFill>
                <a:effectLst/>
                <a:latin typeface="OpenSans-Regular"/>
              </a:rPr>
              <a:t>Modelos de predicción espacial como la distancia inversa,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OpenSans-Regular"/>
              </a:rPr>
              <a:t>Kriging</a:t>
            </a:r>
            <a:r>
              <a:rPr lang="es-ES" b="1" i="0" dirty="0">
                <a:solidFill>
                  <a:schemeClr val="bg1"/>
                </a:solidFill>
                <a:effectLst/>
                <a:latin typeface="OpenSans-Regular"/>
              </a:rPr>
              <a:t>, curvatura mínima, triangulación o funciones de base radial se han utilizado para generar superficies continuas a partir de datos climáticos provenientes de un número discreto de puntos de medición (</a:t>
            </a:r>
            <a:r>
              <a:rPr lang="es-ES" b="1" i="0" u="none" strike="noStrike" dirty="0">
                <a:solidFill>
                  <a:srgbClr val="1985D2"/>
                </a:solidFill>
                <a:effectLst/>
                <a:latin typeface="OpenSans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Mejía </a:t>
            </a:r>
            <a:r>
              <a:rPr lang="es-ES" b="1" i="1" u="none" strike="noStrike" dirty="0">
                <a:solidFill>
                  <a:srgbClr val="1985D2"/>
                </a:solidFill>
                <a:effectLst/>
                <a:latin typeface="OpenSans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s-ES" b="1" i="0" u="none" strike="noStrike" dirty="0">
                <a:solidFill>
                  <a:schemeClr val="bg1"/>
                </a:solidFill>
                <a:effectLst/>
                <a:latin typeface="OpenSans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1999</a:t>
            </a:r>
            <a:r>
              <a:rPr lang="es-ES" b="1" i="0" dirty="0">
                <a:solidFill>
                  <a:schemeClr val="bg1"/>
                </a:solidFill>
                <a:effectLst/>
                <a:latin typeface="OpenSans-Regular"/>
              </a:rPr>
              <a:t>; </a:t>
            </a:r>
            <a:r>
              <a:rPr lang="es-ES" b="1" i="0" u="none" strike="noStrike" dirty="0" err="1">
                <a:solidFill>
                  <a:srgbClr val="1985D2"/>
                </a:solidFill>
                <a:effectLst/>
                <a:latin typeface="Open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Sluiter</a:t>
            </a:r>
            <a:r>
              <a:rPr lang="es-ES" b="1" i="0" u="none" strike="noStrike" dirty="0">
                <a:solidFill>
                  <a:schemeClr val="bg1"/>
                </a:solidFill>
                <a:effectLst/>
                <a:latin typeface="Open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2009</a:t>
            </a:r>
            <a:r>
              <a:rPr lang="es-ES" b="1" i="0" dirty="0">
                <a:solidFill>
                  <a:schemeClr val="bg1"/>
                </a:solidFill>
                <a:effectLst/>
                <a:latin typeface="OpenSans-Regular"/>
              </a:rPr>
              <a:t>; </a:t>
            </a:r>
            <a:r>
              <a:rPr lang="es-ES" b="1" i="0" u="none" strike="noStrike" dirty="0" err="1">
                <a:solidFill>
                  <a:srgbClr val="1985D2"/>
                </a:solidFill>
                <a:effectLst/>
                <a:latin typeface="Open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Hengl</a:t>
            </a:r>
            <a:r>
              <a:rPr lang="es-ES" b="1" i="0" u="none" strike="noStrike" dirty="0">
                <a:solidFill>
                  <a:schemeClr val="bg1"/>
                </a:solidFill>
                <a:effectLst/>
                <a:latin typeface="Open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2009</a:t>
            </a:r>
            <a:r>
              <a:rPr lang="es-ES" b="1" i="0" dirty="0">
                <a:solidFill>
                  <a:schemeClr val="bg1"/>
                </a:solidFill>
                <a:effectLst/>
                <a:latin typeface="OpenSans-Regular"/>
              </a:rPr>
              <a:t>).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03DE1F-B9A2-4292-A7C1-38F55D961068}"/>
              </a:ext>
            </a:extLst>
          </p:cNvPr>
          <p:cNvSpPr txBox="1"/>
          <p:nvPr/>
        </p:nvSpPr>
        <p:spPr>
          <a:xfrm>
            <a:off x="1243584" y="393600"/>
            <a:ext cx="646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</a:rPr>
              <a:t>SOLUCIONES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C7A790-F387-4145-83DC-F612B468DA6B}"/>
              </a:ext>
            </a:extLst>
          </p:cNvPr>
          <p:cNvSpPr txBox="1"/>
          <p:nvPr/>
        </p:nvSpPr>
        <p:spPr>
          <a:xfrm>
            <a:off x="810768" y="2584486"/>
            <a:ext cx="63825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Estas metodologías buscan generar superficies climáticas en un área de interés a partir de las mediciones en ciertos puntos, en algunos casos integrando variables topográficas o geográficas (</a:t>
            </a:r>
            <a:r>
              <a:rPr lang="es-ES" sz="20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Agnew</a:t>
            </a:r>
            <a:r>
              <a:rPr lang="es-ES" sz="2000" b="0" i="0" u="none" strike="noStrike" dirty="0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lang="es-ES" sz="20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Palutikof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2000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; </a:t>
            </a:r>
            <a:r>
              <a:rPr lang="es-ES" sz="20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Ninyerola</a:t>
            </a:r>
            <a:r>
              <a:rPr lang="es-ES" sz="2000" b="0" i="0" u="none" strike="noStrike" dirty="0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s-ES" sz="2000" b="0" i="1" u="none" strike="noStrike" dirty="0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al.,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2000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; </a:t>
            </a:r>
            <a:r>
              <a:rPr lang="es-ES" sz="2000" b="0" i="0" u="none" strike="noStrike" dirty="0" err="1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Marquinez</a:t>
            </a:r>
            <a:r>
              <a:rPr lang="es-ES" sz="2000" b="0" i="0" u="none" strike="noStrike" dirty="0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s-ES" sz="2000" b="0" i="1" u="none" strike="noStrike" dirty="0">
                <a:solidFill>
                  <a:srgbClr val="1985D2"/>
                </a:solidFill>
                <a:effectLst/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al.,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2003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).</a:t>
            </a:r>
            <a:endParaRPr lang="es-CO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4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49C10-559C-44F4-B132-F44D036B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50" y="119651"/>
            <a:ext cx="7924625" cy="813000"/>
          </a:xfrm>
        </p:spPr>
        <p:txBody>
          <a:bodyPr/>
          <a:lstStyle/>
          <a:p>
            <a:r>
              <a:rPr lang="es-CO" dirty="0"/>
              <a:t>En General: </a:t>
            </a:r>
            <a:r>
              <a:rPr lang="es-ES" dirty="0"/>
              <a:t>Estructura del Sistema de Información Climático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C38AE-D5A1-49ED-9EDD-06BB13FE7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62082E-B286-437B-B16B-155225FC919D}"/>
              </a:ext>
            </a:extLst>
          </p:cNvPr>
          <p:cNvPicPr/>
          <p:nvPr/>
        </p:nvPicPr>
        <p:blipFill rotWithShape="1">
          <a:blip r:embed="rId2"/>
          <a:srcRect l="32173" t="26605" r="33396" b="10396"/>
          <a:stretch/>
        </p:blipFill>
        <p:spPr bwMode="auto">
          <a:xfrm>
            <a:off x="1024127" y="1199147"/>
            <a:ext cx="6461761" cy="3824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05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89B6E3-98EF-4A35-96D4-A2B7E08A5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49F416D8-EF2C-448A-892C-94E5764F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9" y="1006226"/>
            <a:ext cx="4011169" cy="40031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EE9CA4-0F02-4F80-8EBA-06EAC1BE3AB6}"/>
              </a:ext>
            </a:extLst>
          </p:cNvPr>
          <p:cNvSpPr txBox="1"/>
          <p:nvPr/>
        </p:nvSpPr>
        <p:spPr>
          <a:xfrm>
            <a:off x="1316736" y="268224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EN BOGOTA COMO ES SIC</a:t>
            </a:r>
          </a:p>
        </p:txBody>
      </p:sp>
    </p:spTree>
    <p:extLst>
      <p:ext uri="{BB962C8B-B14F-4D97-AF65-F5344CB8AC3E}">
        <p14:creationId xmlns:p14="http://schemas.microsoft.com/office/powerpoint/2010/main" val="148259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DATA SET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140236" y="1527080"/>
            <a:ext cx="3264000" cy="10446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1800" b="0" i="0" dirty="0">
                <a:solidFill>
                  <a:schemeClr val="tx1"/>
                </a:solidFill>
                <a:effectLst/>
                <a:latin typeface="IBM Plex Sans" panose="020B0604020202020204" charset="0"/>
              </a:rPr>
              <a:t> 15 diferentes estaciones climáticas cercanas la zona de Fortaleza en Brasil, </a:t>
            </a:r>
            <a:endParaRPr lang="en-US" sz="1800" b="1" dirty="0">
              <a:solidFill>
                <a:schemeClr val="tx1"/>
              </a:solidFill>
              <a:latin typeface="IBM Plex Sans" panose="020B0604020202020204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10717EA4-1542-42F1-9C6A-EE9DB5E3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36" y="1146048"/>
            <a:ext cx="4825189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67B7894-16A7-4987-98E8-9D33E5F5D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pic>
        <p:nvPicPr>
          <p:cNvPr id="14" name="Imagen 13" descr="Mapa&#10;&#10;Descripción generada automáticamente">
            <a:extLst>
              <a:ext uri="{FF2B5EF4-FFF2-40B4-BE49-F238E27FC236}">
                <a16:creationId xmlns:a16="http://schemas.microsoft.com/office/drawing/2014/main" id="{67040E38-2DF2-4FBB-9910-D3DB9C90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44" y="1182623"/>
            <a:ext cx="6092952" cy="37176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D9F1931-44F2-47CA-89A2-7F25BCC3F121}"/>
              </a:ext>
            </a:extLst>
          </p:cNvPr>
          <p:cNvSpPr txBox="1"/>
          <p:nvPr/>
        </p:nvSpPr>
        <p:spPr>
          <a:xfrm>
            <a:off x="1207008" y="393600"/>
            <a:ext cx="3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solidFill>
                  <a:srgbClr val="FF0000"/>
                </a:solidFill>
              </a:rPr>
              <a:t>ZONA DE ESTUDIO</a:t>
            </a:r>
          </a:p>
        </p:txBody>
      </p:sp>
    </p:spTree>
    <p:extLst>
      <p:ext uri="{BB962C8B-B14F-4D97-AF65-F5344CB8AC3E}">
        <p14:creationId xmlns:p14="http://schemas.microsoft.com/office/powerpoint/2010/main" val="2136299828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565</Words>
  <Application>Microsoft Office PowerPoint</Application>
  <PresentationFormat>Presentación en pantalla (16:9)</PresentationFormat>
  <Paragraphs>80</Paragraphs>
  <Slides>21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Merriweather</vt:lpstr>
      <vt:lpstr>Arial</vt:lpstr>
      <vt:lpstr>Tahoma</vt:lpstr>
      <vt:lpstr>Comic Sans MS</vt:lpstr>
      <vt:lpstr>IBM Plex Sans</vt:lpstr>
      <vt:lpstr>verdana</vt:lpstr>
      <vt:lpstr>OpenSans-Regular</vt:lpstr>
      <vt:lpstr>IBM Plex Sans Light</vt:lpstr>
      <vt:lpstr>Matura MT Script Capitals</vt:lpstr>
      <vt:lpstr>Surrey template</vt:lpstr>
      <vt:lpstr>La interpolación y el clima </vt:lpstr>
      <vt:lpstr>Presentación de PowerPoint</vt:lpstr>
      <vt:lpstr>Presentación de PowerPoint</vt:lpstr>
      <vt:lpstr>ENFOQUES</vt:lpstr>
      <vt:lpstr>Presentación de PowerPoint</vt:lpstr>
      <vt:lpstr>En General: Estructura del Sistema de Información Climático</vt:lpstr>
      <vt:lpstr>Presentación de PowerPoint</vt:lpstr>
      <vt:lpstr>DATA SET</vt:lpstr>
      <vt:lpstr>Presentación de PowerPoint</vt:lpstr>
      <vt:lpstr>Presentación de PowerPoint</vt:lpstr>
      <vt:lpstr>Datos </vt:lpstr>
      <vt:lpstr>Lectura y seleccion de datos</vt:lpstr>
      <vt:lpstr>Interpolación de los datos</vt:lpstr>
      <vt:lpstr>RESULTADO DE Interpolación de los datos</vt:lpstr>
      <vt:lpstr>VALIDACIO CRUZADA: Error del modelo</vt:lpstr>
      <vt:lpstr>Presentación de PowerPoint</vt:lpstr>
      <vt:lpstr>2.Proyección de datos a partir de otra estación </vt:lpstr>
      <vt:lpstr>SEGUNDA PARTE:</vt:lpstr>
      <vt:lpstr>Interpolación CON EL VECINO MAS CERCANO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interpolación y el clima</dc:title>
  <dc:creator>gabriela montejo</dc:creator>
  <cp:lastModifiedBy>eddy herrera daza</cp:lastModifiedBy>
  <cp:revision>58</cp:revision>
  <dcterms:modified xsi:type="dcterms:W3CDTF">2020-10-23T15:07:47Z</dcterms:modified>
</cp:coreProperties>
</file>